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sldIdLst>
    <p:sldId id="696" r:id="rId2"/>
    <p:sldId id="575" r:id="rId3"/>
    <p:sldId id="497" r:id="rId4"/>
    <p:sldId id="498" r:id="rId5"/>
    <p:sldId id="499" r:id="rId6"/>
    <p:sldId id="500" r:id="rId7"/>
    <p:sldId id="501" r:id="rId8"/>
    <p:sldId id="508" r:id="rId9"/>
    <p:sldId id="509" r:id="rId10"/>
    <p:sldId id="510" r:id="rId11"/>
    <p:sldId id="511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519" r:id="rId20"/>
    <p:sldId id="522" r:id="rId21"/>
    <p:sldId id="645" r:id="rId22"/>
    <p:sldId id="524" r:id="rId23"/>
    <p:sldId id="256" r:id="rId24"/>
    <p:sldId id="257" r:id="rId25"/>
    <p:sldId id="258" r:id="rId26"/>
    <p:sldId id="259" r:id="rId27"/>
    <p:sldId id="260" r:id="rId28"/>
    <p:sldId id="261" r:id="rId29"/>
    <p:sldId id="381" r:id="rId30"/>
    <p:sldId id="382" r:id="rId31"/>
    <p:sldId id="265" r:id="rId32"/>
    <p:sldId id="266" r:id="rId33"/>
    <p:sldId id="267" r:id="rId34"/>
    <p:sldId id="269" r:id="rId35"/>
    <p:sldId id="270" r:id="rId36"/>
    <p:sldId id="271" r:id="rId37"/>
    <p:sldId id="272" r:id="rId38"/>
    <p:sldId id="273" r:id="rId39"/>
    <p:sldId id="274" r:id="rId40"/>
    <p:sldId id="275" r:id="rId41"/>
    <p:sldId id="276" r:id="rId42"/>
    <p:sldId id="277" r:id="rId43"/>
    <p:sldId id="279" r:id="rId44"/>
    <p:sldId id="280" r:id="rId45"/>
    <p:sldId id="281" r:id="rId46"/>
    <p:sldId id="282" r:id="rId47"/>
    <p:sldId id="283" r:id="rId48"/>
    <p:sldId id="284" r:id="rId49"/>
    <p:sldId id="285" r:id="rId50"/>
    <p:sldId id="286" r:id="rId51"/>
    <p:sldId id="287" r:id="rId52"/>
    <p:sldId id="288" r:id="rId53"/>
    <p:sldId id="290" r:id="rId54"/>
    <p:sldId id="292" r:id="rId55"/>
    <p:sldId id="293" r:id="rId56"/>
    <p:sldId id="294" r:id="rId57"/>
    <p:sldId id="295" r:id="rId58"/>
    <p:sldId id="296" r:id="rId59"/>
    <p:sldId id="297" r:id="rId60"/>
    <p:sldId id="298" r:id="rId61"/>
    <p:sldId id="309" r:id="rId62"/>
    <p:sldId id="311" r:id="rId63"/>
    <p:sldId id="437" r:id="rId64"/>
    <p:sldId id="312" r:id="rId65"/>
    <p:sldId id="313" r:id="rId66"/>
    <p:sldId id="314" r:id="rId67"/>
    <p:sldId id="374" r:id="rId68"/>
    <p:sldId id="377" r:id="rId69"/>
    <p:sldId id="428" r:id="rId70"/>
    <p:sldId id="316" r:id="rId71"/>
    <p:sldId id="317" r:id="rId7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660"/>
  </p:normalViewPr>
  <p:slideViewPr>
    <p:cSldViewPr showGuides="1">
      <p:cViewPr varScale="1">
        <p:scale>
          <a:sx n="77" d="100"/>
          <a:sy n="77" d="100"/>
        </p:scale>
        <p:origin x="153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z="1200" strike="noStrike" noProof="1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2" name="幻灯片图像占位符 205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文本占位符 2052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sz="1200" strike="noStrike" noProof="1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en-US" altLang="zh-CN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H:\Music\&#32676;&#26143;%20-%20Yesterday%20Once%20More.mp3" TargetMode="External"/><Relationship Id="rId1" Type="http://schemas.microsoft.com/office/2007/relationships/media" Target="file:///H:\Music\&#32676;&#26143;%20-%20Yesterday%20Once%20More.mp3" TargetMode="External"/><Relationship Id="rId4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ln/>
        </p:spPr>
        <p:txBody>
          <a:bodyPr anchor="ctr"/>
          <a:lstStyle/>
          <a:p>
            <a:r>
              <a:rPr lang="en-US" altLang="zh-CN" sz="5400" dirty="0"/>
              <a:t>What's      Beauty?</a:t>
            </a:r>
          </a:p>
        </p:txBody>
      </p:sp>
      <p:sp>
        <p:nvSpPr>
          <p:cNvPr id="3074" name="内容占位符 2"/>
          <p:cNvSpPr>
            <a:spLocks noGrp="1"/>
          </p:cNvSpPr>
          <p:nvPr>
            <p:ph idx="1"/>
          </p:nvPr>
        </p:nvSpPr>
        <p:spPr>
          <a:xfrm>
            <a:off x="560388" y="1936750"/>
            <a:ext cx="8229600" cy="4848225"/>
          </a:xfrm>
          <a:ln/>
        </p:spPr>
        <p:txBody>
          <a:bodyPr anchor="t"/>
          <a:lstStyle/>
          <a:p>
            <a:pPr marL="0" indent="0" algn="ctr">
              <a:buNone/>
            </a:pPr>
            <a:endParaRPr lang="en-US" altLang="zh-CN" sz="4000" b="1" dirty="0"/>
          </a:p>
          <a:p>
            <a:pPr marL="0" indent="0" algn="ctr"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Warmly      Welcome!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 algn="ctr">
              <a:buNone/>
            </a:pPr>
            <a:r>
              <a:rPr lang="zh-CN" altLang="zh-CN" dirty="0"/>
              <a:t>  安庆大别山科技学校   刘盛銮</a:t>
            </a:r>
          </a:p>
          <a:p>
            <a:pPr marL="0" indent="0" algn="ctr">
              <a:buNone/>
            </a:pPr>
            <a:r>
              <a:rPr lang="zh-CN" altLang="zh-CN" dirty="0"/>
              <a:t>   </a:t>
            </a:r>
          </a:p>
          <a:p>
            <a:pPr marL="0" indent="0" algn="ctr">
              <a:buNone/>
            </a:pPr>
            <a:r>
              <a:rPr lang="en-US" altLang="zh-CN" dirty="0"/>
              <a:t>2018. 5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2289" descr="3290206_014852403635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6225" y="-200025"/>
            <a:ext cx="9725025" cy="728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内容占位符 13313" descr="66000289764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658938"/>
            <a:ext cx="4038600" cy="4408487"/>
          </a:xfrm>
          <a:ln/>
        </p:spPr>
      </p:pic>
      <p:pic>
        <p:nvPicPr>
          <p:cNvPr id="13314" name="内容占位符 13314" descr="66000289764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658938"/>
            <a:ext cx="4038600" cy="4408487"/>
          </a:xfrm>
          <a:ln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内容占位符 14337" descr="2644p0l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731" y="326586"/>
            <a:ext cx="7730056" cy="5799577"/>
          </a:xfrm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内容占位符 15361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06264" y="624005"/>
            <a:ext cx="3363950" cy="5037150"/>
          </a:xfrm>
          <a:ln/>
        </p:spPr>
      </p:pic>
      <p:pic>
        <p:nvPicPr>
          <p:cNvPr id="15362" name="内容占位符 1536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60020" y="879804"/>
            <a:ext cx="3690255" cy="4876471"/>
          </a:xfrm>
          <a:ln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sz="4800" u="sng" dirty="0">
                <a:solidFill>
                  <a:srgbClr val="FF0000"/>
                </a:solidFill>
              </a:rPr>
              <a:t>Men's  beauty</a:t>
            </a:r>
          </a:p>
        </p:txBody>
      </p:sp>
      <p:pic>
        <p:nvPicPr>
          <p:cNvPr id="16386" name="内容占位符 16386" descr="5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00113" y="1628775"/>
            <a:ext cx="3052762" cy="4527550"/>
          </a:xfrm>
          <a:ln/>
        </p:spPr>
      </p:pic>
      <p:pic>
        <p:nvPicPr>
          <p:cNvPr id="16387" name="内容占位符 16387" descr="3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03800" y="1628775"/>
            <a:ext cx="3611563" cy="4527550"/>
          </a:xfrm>
          <a:ln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内容占位符 1740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22375" y="1136650"/>
            <a:ext cx="2809875" cy="4225925"/>
          </a:xfrm>
          <a:ln/>
        </p:spPr>
      </p:pic>
      <p:pic>
        <p:nvPicPr>
          <p:cNvPr id="17410" name="内容占位符 17410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94238" y="1135063"/>
            <a:ext cx="4308475" cy="4310062"/>
          </a:xfrm>
          <a:ln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sz="4800" u="sng" dirty="0">
                <a:solidFill>
                  <a:srgbClr val="FF0000"/>
                </a:solidFill>
              </a:rPr>
              <a:t>Sporting   beauty</a:t>
            </a:r>
          </a:p>
        </p:txBody>
      </p:sp>
      <p:pic>
        <p:nvPicPr>
          <p:cNvPr id="18434" name="内容占位符 1843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5888" y="1812925"/>
            <a:ext cx="5719762" cy="3722688"/>
          </a:xfrm>
          <a:ln/>
        </p:spPr>
      </p:pic>
      <p:pic>
        <p:nvPicPr>
          <p:cNvPr id="18435" name="内容占位符 1843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61050" y="1812925"/>
            <a:ext cx="2825750" cy="3994150"/>
          </a:xfrm>
          <a:ln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内容占位符 1945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0041" y="1556870"/>
            <a:ext cx="5086797" cy="3208805"/>
          </a:xfrm>
          <a:ln/>
        </p:spPr>
      </p:pic>
      <p:pic>
        <p:nvPicPr>
          <p:cNvPr id="19458" name="内容占位符 19458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5767388" y="-53313"/>
            <a:ext cx="2260600" cy="3331502"/>
          </a:xfrm>
          <a:ln/>
        </p:spPr>
      </p:pic>
      <p:pic>
        <p:nvPicPr>
          <p:cNvPr id="19459" name="内容占位符 19459"/>
          <p:cNvPicPr>
            <a:picLocks noGrp="1" noChangeAspect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 flipV="1">
            <a:off x="5591175" y="3841750"/>
            <a:ext cx="3496550" cy="2323440"/>
          </a:xfrm>
          <a:ln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04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sz="4800" u="sng" dirty="0">
                <a:solidFill>
                  <a:srgbClr val="FF0000"/>
                </a:solidFill>
              </a:rPr>
              <a:t>Inner  Beauty</a:t>
            </a:r>
          </a:p>
        </p:txBody>
      </p:sp>
      <p:sp>
        <p:nvSpPr>
          <p:cNvPr id="20482" name="文本占位符 2048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zh-CN" altLang="en-US" dirty="0"/>
              <a:t>风雨中一起走过。助人为乐也是一种美！</a:t>
            </a:r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相濡以沫，倍感温馨。</a:t>
            </a:r>
          </a:p>
          <a:p>
            <a:pPr>
              <a:buNone/>
            </a:pPr>
            <a:r>
              <a:rPr lang="zh-CN" altLang="en-US" dirty="0"/>
              <a:t>   执子之手，与子偕老！</a:t>
            </a:r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  </a:t>
            </a:r>
          </a:p>
          <a:p>
            <a:pPr>
              <a:buNone/>
            </a:pPr>
            <a:r>
              <a:rPr lang="zh-CN" altLang="en-US" dirty="0"/>
              <a:t>  最美不过夕阳红！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内容占位符 21505" descr="21200b242d8d237b8b82a10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068" y="620806"/>
            <a:ext cx="8712793" cy="5505358"/>
          </a:xfrm>
          <a:ln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40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Look  at  the  pictures.</a:t>
            </a:r>
          </a:p>
        </p:txBody>
      </p:sp>
      <p:sp>
        <p:nvSpPr>
          <p:cNvPr id="4098" name="文本占位符 4098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pPr>
              <a:buNone/>
            </a:pPr>
            <a:r>
              <a:rPr lang="zh-CN" altLang="en-US" dirty="0"/>
              <a:t>               </a:t>
            </a:r>
          </a:p>
          <a:p>
            <a:pPr>
              <a:buNone/>
            </a:pPr>
            <a:r>
              <a:rPr lang="zh-CN" altLang="en-US" dirty="0"/>
              <a:t>              </a:t>
            </a:r>
          </a:p>
          <a:p>
            <a:pPr>
              <a:buNone/>
            </a:pPr>
            <a:r>
              <a:rPr lang="zh-CN" altLang="en-US" dirty="0"/>
              <a:t>               </a:t>
            </a:r>
            <a:r>
              <a:rPr lang="zh-CN" altLang="en-US" sz="4000" b="1" dirty="0"/>
              <a:t>  Enjoy  the   beauty!</a:t>
            </a:r>
          </a:p>
          <a:p>
            <a:pPr>
              <a:buNone/>
            </a:pPr>
            <a:endParaRPr lang="zh-CN" altLang="en-US" sz="4000" b="1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                     </a:t>
            </a:r>
            <a:r>
              <a:rPr lang="zh-CN" altLang="en-US" sz="3600" u="sng" dirty="0">
                <a:solidFill>
                  <a:srgbClr val="FF0000"/>
                </a:solidFill>
              </a:rPr>
              <a:t>Nature  beauty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内容占位符 22529" descr="535682832010120920360608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2163" y="369888"/>
            <a:ext cx="7724775" cy="5797550"/>
          </a:xfrm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u="sng" dirty="0">
                <a:solidFill>
                  <a:srgbClr val="FF0000"/>
                </a:solidFill>
              </a:rPr>
              <a:t>Beauty  of  Literature</a:t>
            </a:r>
          </a:p>
        </p:txBody>
      </p:sp>
      <p:sp>
        <p:nvSpPr>
          <p:cNvPr id="23554" name="文本占位符 2355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pPr>
              <a:buNone/>
            </a:pPr>
            <a:r>
              <a:rPr lang="zh-CN" altLang="en-US" dirty="0"/>
              <a:t>                   一剪梅  李清照</a:t>
            </a:r>
          </a:p>
        </p:txBody>
      </p:sp>
      <p:sp>
        <p:nvSpPr>
          <p:cNvPr id="23555" name="文本框 23555"/>
          <p:cNvSpPr txBox="1"/>
          <p:nvPr/>
        </p:nvSpPr>
        <p:spPr>
          <a:xfrm>
            <a:off x="2513013" y="2801938"/>
            <a:ext cx="3738562" cy="3970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红藕香残玉簟秋。</a:t>
            </a: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轻解罗裳，独上兰舟。</a:t>
            </a: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云中谁寄锦书来？</a:t>
            </a: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雁字回时，月满西楼。</a:t>
            </a:r>
          </a:p>
          <a:p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花自飘零水自流。</a:t>
            </a: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一种相思，两处闲愁。</a:t>
            </a: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此情无计可消除，</a:t>
            </a:r>
          </a:p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才下眉头，却上心头。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u="sng">
                <a:solidFill>
                  <a:srgbClr val="FF0000"/>
                </a:solidFill>
              </a:rPr>
              <a:t>青玉案</a:t>
            </a:r>
            <a:r>
              <a:rPr lang="en-US" altLang="zh-CN" u="sng">
                <a:solidFill>
                  <a:srgbClr val="FF0000"/>
                </a:solidFill>
              </a:rPr>
              <a:t>·</a:t>
            </a:r>
            <a:r>
              <a:rPr lang="zh-CN" altLang="en-US" u="sng">
                <a:solidFill>
                  <a:srgbClr val="FF0000"/>
                </a:solidFill>
              </a:rPr>
              <a:t>元夕 </a:t>
            </a:r>
            <a:r>
              <a:rPr lang="en-US" altLang="zh-CN" u="sng">
                <a:solidFill>
                  <a:srgbClr val="FF0000"/>
                </a:solidFill>
              </a:rPr>
              <a:t>- </a:t>
            </a:r>
            <a:r>
              <a:rPr lang="zh-CN" altLang="en-US" u="sng">
                <a:solidFill>
                  <a:srgbClr val="FF0000"/>
                </a:solidFill>
              </a:rPr>
              <a:t>辛弃疾</a:t>
            </a:r>
          </a:p>
        </p:txBody>
      </p:sp>
      <p:sp>
        <p:nvSpPr>
          <p:cNvPr id="24578" name="文本框 24578"/>
          <p:cNvSpPr txBox="1"/>
          <p:nvPr/>
        </p:nvSpPr>
        <p:spPr>
          <a:xfrm>
            <a:off x="2701925" y="1731963"/>
            <a:ext cx="3740150" cy="4830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东风夜放花千树，</a:t>
            </a: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更吹落，星如雨。</a:t>
            </a: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宝马雕车香满路。</a:t>
            </a: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凤箫声动，玉壶光转，</a:t>
            </a: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一夜鱼龙舞。</a:t>
            </a: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蛾儿雪柳黄金缕，</a:t>
            </a: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笑语盈盈暗香去。</a:t>
            </a: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众里寻他千百度，</a:t>
            </a: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蓦然回首，那人却在，</a:t>
            </a: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灯火阑珊处。 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25601"/>
          <p:cNvSpPr>
            <a:spLocks noGrp="1"/>
          </p:cNvSpPr>
          <p:nvPr>
            <p:ph type="ctrTitle"/>
          </p:nvPr>
        </p:nvSpPr>
        <p:spPr>
          <a:xfrm>
            <a:off x="763588" y="1397000"/>
            <a:ext cx="7823200" cy="2681288"/>
          </a:xfrm>
          <a:ln/>
        </p:spPr>
        <p:txBody>
          <a:bodyPr anchor="ctr"/>
          <a:lstStyle/>
          <a:p>
            <a:pPr defTabSz="914400">
              <a:buNone/>
            </a:pPr>
            <a:r>
              <a:rPr lang="zh-CN" altLang="en-US" sz="4400" kern="1200" baseline="0" dirty="0">
                <a:latin typeface="+mj-lt"/>
                <a:ea typeface="+mj-ea"/>
                <a:cs typeface="+mj-cs"/>
              </a:rPr>
              <a:t>A short discussion: </a:t>
            </a:r>
            <a:br>
              <a:rPr lang="zh-CN" altLang="en-US" sz="4400" kern="1200" baseline="0" dirty="0">
                <a:latin typeface="+mj-lt"/>
                <a:ea typeface="+mj-ea"/>
                <a:cs typeface="+mj-cs"/>
              </a:rPr>
            </a:br>
            <a:br>
              <a:rPr lang="zh-CN" altLang="en-US" sz="4400" kern="1200" baseline="0" dirty="0">
                <a:latin typeface="+mj-lt"/>
                <a:ea typeface="+mj-ea"/>
                <a:cs typeface="+mj-cs"/>
              </a:rPr>
            </a:br>
            <a:br>
              <a:rPr lang="zh-CN" altLang="en-US" sz="4400" kern="1200" baseline="0" dirty="0">
                <a:latin typeface="+mj-lt"/>
                <a:ea typeface="+mj-ea"/>
                <a:cs typeface="+mj-cs"/>
              </a:rPr>
            </a:br>
            <a:r>
              <a:rPr lang="zh-CN" altLang="en-US" sz="4400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What’s </a:t>
            </a:r>
            <a:r>
              <a:rPr lang="en-US" altLang="zh-CN" sz="4400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beauty?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266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>
                <a:solidFill>
                  <a:srgbClr val="FF0000"/>
                </a:solidFill>
              </a:rPr>
              <a:t>Some possible answers:</a:t>
            </a:r>
          </a:p>
        </p:txBody>
      </p:sp>
      <p:sp>
        <p:nvSpPr>
          <p:cNvPr id="26626" name="文本占位符 2662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en-US" altLang="zh-CN"/>
              <a:t>Beauty lies in all fields.</a:t>
            </a:r>
          </a:p>
          <a:p>
            <a:endParaRPr lang="en-US" altLang="zh-CN"/>
          </a:p>
          <a:p>
            <a:r>
              <a:rPr lang="en-US" altLang="zh-CN"/>
              <a:t>We need to be alert to find beauty.</a:t>
            </a:r>
          </a:p>
          <a:p>
            <a:endParaRPr lang="en-US" altLang="zh-CN"/>
          </a:p>
          <a:p>
            <a:r>
              <a:rPr lang="en-US" altLang="zh-CN"/>
              <a:t>Keep a positive attitude towards beauty.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u="sng" dirty="0">
                <a:solidFill>
                  <a:srgbClr val="FF0000"/>
                </a:solidFill>
              </a:rPr>
              <a:t>Presentation</a:t>
            </a:r>
          </a:p>
        </p:txBody>
      </p:sp>
      <p:sp>
        <p:nvSpPr>
          <p:cNvPr id="27650" name="文本占位符 2765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  <a:ln/>
        </p:spPr>
        <p:txBody>
          <a:bodyPr anchor="t"/>
          <a:lstStyle/>
          <a:p>
            <a:r>
              <a:rPr lang="zh-CN" altLang="en-US" dirty="0"/>
              <a:t>Try to understand the idiom:Beauty is in the eye of the beholder.</a:t>
            </a:r>
          </a:p>
          <a:p>
            <a:pPr>
              <a:buNone/>
            </a:pPr>
            <a:r>
              <a:rPr lang="zh-CN" altLang="en-US" dirty="0"/>
              <a:t>   Finish Ex.2.</a:t>
            </a:r>
          </a:p>
          <a:p>
            <a:pPr>
              <a:buNone/>
            </a:pPr>
            <a:endParaRPr lang="zh-CN" altLang="en-US" dirty="0"/>
          </a:p>
          <a:p>
            <a:r>
              <a:rPr lang="zh-CN" altLang="en-US" dirty="0"/>
              <a:t>“Beauty is in the eye of the beholder."is almost the same as   ( C ).</a:t>
            </a:r>
          </a:p>
          <a:p>
            <a:pPr>
              <a:buNone/>
            </a:pPr>
            <a:r>
              <a:rPr lang="zh-CN" altLang="en-US" dirty="0"/>
              <a:t>  A.Beauty is only skin-deep.</a:t>
            </a:r>
          </a:p>
          <a:p>
            <a:pPr>
              <a:buNone/>
            </a:pPr>
            <a:r>
              <a:rPr lang="zh-CN" altLang="en-US" dirty="0"/>
              <a:t>  B.Birds of a feather flock together.</a:t>
            </a:r>
          </a:p>
          <a:p>
            <a:pPr>
              <a:buNone/>
            </a:pPr>
            <a:r>
              <a:rPr lang="zh-CN" altLang="en-US" dirty="0"/>
              <a:t>  C.The eyes of love are blind.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286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u="sng" dirty="0">
                <a:solidFill>
                  <a:srgbClr val="FF0000"/>
                </a:solidFill>
              </a:rPr>
              <a:t>Fast reading</a:t>
            </a:r>
          </a:p>
        </p:txBody>
      </p:sp>
      <p:sp>
        <p:nvSpPr>
          <p:cNvPr id="28674" name="文本占位符 2867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en-US" altLang="zh-CN" dirty="0"/>
              <a:t>Look through the text to get the answers to the questions:</a:t>
            </a:r>
          </a:p>
          <a:p>
            <a:pPr>
              <a:buNone/>
            </a:pPr>
            <a:r>
              <a:rPr lang="en-US" altLang="zh-CN" dirty="0"/>
              <a:t>1.Nowadays,_______ of the people in the western countries have a tattoo.</a:t>
            </a:r>
          </a:p>
          <a:p>
            <a:pPr>
              <a:buNone/>
            </a:pPr>
            <a:r>
              <a:rPr lang="en-US" altLang="zh-CN" dirty="0"/>
              <a:t>  A.10%              B.15%</a:t>
            </a:r>
          </a:p>
          <a:p>
            <a:pPr>
              <a:buNone/>
            </a:pPr>
            <a:r>
              <a:rPr lang="en-US" altLang="zh-CN" dirty="0"/>
              <a:t>  C.20%              D.25% 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内容占位符 29697" descr="图片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8663" y="1600200"/>
            <a:ext cx="7686675" cy="4525963"/>
          </a:xfrm>
          <a:ln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072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739900"/>
            <a:ext cx="9332913" cy="3792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317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u="sng" dirty="0">
                <a:solidFill>
                  <a:srgbClr val="FF0000"/>
                </a:solidFill>
              </a:rPr>
              <a:t>Careful reading</a:t>
            </a:r>
          </a:p>
        </p:txBody>
      </p:sp>
      <p:sp>
        <p:nvSpPr>
          <p:cNvPr id="31746" name="文本占位符 3174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dirty="0"/>
              <a:t>Find out the words according to the definitions. </a:t>
            </a:r>
          </a:p>
          <a:p>
            <a:pPr>
              <a:lnSpc>
                <a:spcPct val="80000"/>
              </a:lnSpc>
            </a:pPr>
            <a:endParaRPr lang="zh-CN" altLang="en-US" sz="2800" dirty="0"/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1.never changing(pare.1)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2.made of wool  (pare.2)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3.fat     (pare.3)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4.responsibiltyor promise(pare.4)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5.disappear or stop existing (pare.4)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6.go together with (pare.5)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7.a variety of (pare.5)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8.a personal view or opinion(pare.5)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dirty="0"/>
              <a:t>9.part of a situation (pare.6)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内容占位符 5121" descr="0601143984034277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3750" y="666750"/>
            <a:ext cx="7569200" cy="5680075"/>
          </a:xfrm>
          <a:ln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327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u="sng" dirty="0">
                <a:solidFill>
                  <a:srgbClr val="FF0000"/>
                </a:solidFill>
              </a:rPr>
              <a:t>Answers:</a:t>
            </a:r>
          </a:p>
        </p:txBody>
      </p:sp>
      <p:sp>
        <p:nvSpPr>
          <p:cNvPr id="32770" name="文本占位符 3277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pPr marL="0" indent="0">
              <a:buNone/>
            </a:pPr>
            <a:r>
              <a:rPr lang="zh-CN" altLang="en-US" dirty="0"/>
              <a:t>1.consistent      2.woollen   </a:t>
            </a:r>
          </a:p>
          <a:p>
            <a:pPr marL="0" indent="0">
              <a:buNone/>
            </a:pPr>
            <a:r>
              <a:rPr lang="zh-CN" altLang="en-US" dirty="0"/>
              <a:t> 3.overweight</a:t>
            </a:r>
          </a:p>
          <a:p>
            <a:pPr>
              <a:buNone/>
            </a:pPr>
            <a:r>
              <a:rPr lang="zh-CN" altLang="en-US" dirty="0"/>
              <a:t> 4.commitment   </a:t>
            </a:r>
          </a:p>
          <a:p>
            <a:pPr>
              <a:buNone/>
            </a:pPr>
            <a:r>
              <a:rPr lang="zh-CN" altLang="en-US" dirty="0"/>
              <a:t>  5.die out    </a:t>
            </a:r>
          </a:p>
          <a:p>
            <a:pPr>
              <a:buNone/>
            </a:pPr>
            <a:r>
              <a:rPr lang="zh-CN" altLang="en-US" dirty="0"/>
              <a:t> 6.accompany</a:t>
            </a:r>
          </a:p>
          <a:p>
            <a:pPr>
              <a:buNone/>
            </a:pPr>
            <a:r>
              <a:rPr lang="zh-CN" altLang="en-US" dirty="0"/>
              <a:t> 7.a (wide)range of   </a:t>
            </a:r>
          </a:p>
          <a:p>
            <a:pPr>
              <a:buNone/>
            </a:pPr>
            <a:r>
              <a:rPr lang="zh-CN" altLang="en-US" dirty="0"/>
              <a:t> 8.subjective     </a:t>
            </a:r>
          </a:p>
          <a:p>
            <a:pPr>
              <a:buNone/>
            </a:pPr>
            <a:r>
              <a:rPr lang="zh-CN" altLang="en-US" dirty="0"/>
              <a:t> 9.dismension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33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u="sng" dirty="0">
                <a:solidFill>
                  <a:srgbClr val="FF0000"/>
                </a:solidFill>
              </a:rPr>
              <a:t>Deal with the language </a:t>
            </a:r>
            <a:r>
              <a:rPr lang="en-US" altLang="zh-CN" sz="4000" u="sng" dirty="0" err="1">
                <a:solidFill>
                  <a:srgbClr val="FF0000"/>
                </a:solidFill>
              </a:rPr>
              <a:t>difficuties</a:t>
            </a:r>
            <a:r>
              <a:rPr lang="en-US" altLang="zh-CN" sz="4000" dirty="0"/>
              <a:t>:</a:t>
            </a:r>
          </a:p>
        </p:txBody>
      </p:sp>
      <p:sp>
        <p:nvSpPr>
          <p:cNvPr id="33794" name="矩形 33794"/>
          <p:cNvSpPr/>
          <p:nvPr/>
        </p:nvSpPr>
        <p:spPr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795" name="图片 3379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868488"/>
            <a:ext cx="7785100" cy="312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4817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3" y="1697038"/>
            <a:ext cx="7762875" cy="3465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584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988" y="1184275"/>
            <a:ext cx="7567612" cy="4491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36865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184275"/>
            <a:ext cx="7848600" cy="4491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内容占位符 37889" descr="图片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3875" y="1955800"/>
            <a:ext cx="8096250" cy="3814763"/>
          </a:xfrm>
          <a:ln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38913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739900"/>
            <a:ext cx="7921625" cy="3379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9937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585788"/>
            <a:ext cx="7708900" cy="5686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4096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3" y="1852613"/>
            <a:ext cx="7762875" cy="3152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41985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890588"/>
            <a:ext cx="7937500" cy="507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内容占位符 6145" descr="173501175644618367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963" y="1165225"/>
            <a:ext cx="8024812" cy="5018088"/>
          </a:xfrm>
          <a:ln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43009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763" y="1909763"/>
            <a:ext cx="8628062" cy="303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44033" descr="图片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13" y="908050"/>
            <a:ext cx="7902575" cy="504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45057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430338"/>
            <a:ext cx="7708900" cy="3998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4608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8" y="2017713"/>
            <a:ext cx="8315325" cy="2824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47105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" y="1525588"/>
            <a:ext cx="8088312" cy="380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48129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098550"/>
            <a:ext cx="7708900" cy="466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49153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860550"/>
            <a:ext cx="8318500" cy="313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5017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181100"/>
            <a:ext cx="7708900" cy="4497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5120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4" y="1196845"/>
            <a:ext cx="7937725" cy="4584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52225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25" y="869950"/>
            <a:ext cx="8015288" cy="511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A  maganificent waterfall</a:t>
            </a:r>
          </a:p>
        </p:txBody>
      </p:sp>
      <p:pic>
        <p:nvPicPr>
          <p:cNvPr id="7170" name="内容占位符 7170" descr="20081126818174117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163" y="1600200"/>
            <a:ext cx="6034087" cy="4525963"/>
          </a:xfrm>
          <a:ln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53249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414338"/>
            <a:ext cx="8013700" cy="602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54273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906463"/>
            <a:ext cx="7785100" cy="5046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55297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417513"/>
            <a:ext cx="8015288" cy="6024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5632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430338"/>
            <a:ext cx="7708900" cy="3998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57345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149350"/>
            <a:ext cx="7708900" cy="455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58369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95525"/>
            <a:ext cx="8001000" cy="2266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59393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904875"/>
            <a:ext cx="7708900" cy="5048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60417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896938"/>
            <a:ext cx="7708900" cy="5065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61441" descr="图片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050" y="628650"/>
            <a:ext cx="7327900" cy="560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62465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392238"/>
            <a:ext cx="7708900" cy="4075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Yellow  Mountain  pinetrees</a:t>
            </a:r>
          </a:p>
        </p:txBody>
      </p:sp>
      <p:pic>
        <p:nvPicPr>
          <p:cNvPr id="8194" name="内容占位符 819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1963" y="2454275"/>
            <a:ext cx="3770312" cy="2816225"/>
          </a:xfrm>
          <a:ln/>
        </p:spPr>
      </p:pic>
      <p:pic>
        <p:nvPicPr>
          <p:cNvPr id="8195" name="内容占位符 819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35575" y="2454275"/>
            <a:ext cx="2863850" cy="2816225"/>
          </a:xfrm>
          <a:ln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图片 63489" descr="图片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430338"/>
            <a:ext cx="7708900" cy="3998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内容占位符 64513" descr="图片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4600" y="1600200"/>
            <a:ext cx="6654800" cy="4525963"/>
          </a:xfrm>
          <a:ln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内容占位符 65537" descr="图片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5618" y="2276921"/>
            <a:ext cx="8772763" cy="1944094"/>
          </a:xfrm>
          <a:ln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内容占位符 66561" descr="图片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5363" y="1600200"/>
            <a:ext cx="7151687" cy="4525963"/>
          </a:xfrm>
          <a:ln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67585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697038"/>
            <a:ext cx="7708900" cy="3465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图片 68609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430338"/>
            <a:ext cx="7708900" cy="3998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696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800" u="sng">
                <a:solidFill>
                  <a:srgbClr val="FF0000"/>
                </a:solidFill>
              </a:rPr>
              <a:t>Voice your opinion</a:t>
            </a:r>
          </a:p>
        </p:txBody>
      </p:sp>
      <p:sp>
        <p:nvSpPr>
          <p:cNvPr id="69634" name="文本占位符 6963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en-US" altLang="zh-CN" dirty="0">
                <a:solidFill>
                  <a:srgbClr val="FF0000"/>
                </a:solidFill>
              </a:rPr>
              <a:t>Topic 1</a:t>
            </a:r>
            <a:r>
              <a:rPr lang="en-US" altLang="zh-CN" dirty="0"/>
              <a:t>.What are some of the fashions or physical appearances that are used to be considered to be attractive but no longer are?</a:t>
            </a:r>
          </a:p>
          <a:p>
            <a:endParaRPr lang="en-US" altLang="zh-CN" dirty="0"/>
          </a:p>
          <a:p>
            <a:r>
              <a:rPr lang="en-US" altLang="zh-CN" dirty="0">
                <a:solidFill>
                  <a:srgbClr val="FF0000"/>
                </a:solidFill>
              </a:rPr>
              <a:t>Topic 2</a:t>
            </a:r>
            <a:r>
              <a:rPr lang="en-US" altLang="zh-CN" dirty="0"/>
              <a:t>.What do you think of </a:t>
            </a:r>
            <a:r>
              <a:rPr lang="en-US" altLang="zh-CN" dirty="0" err="1"/>
              <a:t>beauty?Help</a:t>
            </a:r>
            <a:r>
              <a:rPr lang="en-US" altLang="zh-CN" dirty="0"/>
              <a:t> them to form a proper value of treating beauty.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标题 70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sz="4000" dirty="0">
                <a:solidFill>
                  <a:srgbClr val="FF0000"/>
                </a:solidFill>
              </a:rPr>
              <a:t>Topic 3</a:t>
            </a:r>
            <a:r>
              <a:rPr lang="zh-CN" altLang="en-US" sz="4000" dirty="0"/>
              <a:t>.What's your view on artificial beauty?</a:t>
            </a:r>
          </a:p>
        </p:txBody>
      </p:sp>
      <p:sp>
        <p:nvSpPr>
          <p:cNvPr id="70658" name="文本占位符 70658"/>
          <p:cNvSpPr>
            <a:spLocks noGrp="1"/>
          </p:cNvSpPr>
          <p:nvPr>
            <p:ph type="body" sz="half" idx="1"/>
          </p:nvPr>
        </p:nvSpPr>
        <p:spPr>
          <a:xfrm>
            <a:off x="457200" y="1924050"/>
            <a:ext cx="8229600" cy="4202113"/>
          </a:xfrm>
          <a:ln/>
        </p:spPr>
        <p:txBody>
          <a:bodyPr anchor="t"/>
          <a:lstStyle/>
          <a:p>
            <a:r>
              <a:rPr lang="zh-CN" altLang="en-US" sz="2800" dirty="0"/>
              <a:t>粉红宝宝16岁起整形200次 骨头遭蚕食已无修复可能</a:t>
            </a:r>
          </a:p>
          <a:p>
            <a:pPr>
              <a:buNone/>
            </a:pPr>
            <a:r>
              <a:rPr lang="zh-CN" altLang="en-US" sz="2800" dirty="0"/>
              <a:t>   (整形达人“粉红宝宝”的经历给我们的启示）</a:t>
            </a:r>
          </a:p>
        </p:txBody>
      </p:sp>
      <p:pic>
        <p:nvPicPr>
          <p:cNvPr id="70659" name="内容占位符 7065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962" y="4188435"/>
            <a:ext cx="8964941" cy="1872130"/>
          </a:xfrm>
          <a:ln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标题 716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sz="4800" u="sng" dirty="0">
                <a:solidFill>
                  <a:srgbClr val="FF0000"/>
                </a:solidFill>
              </a:rPr>
              <a:t>Several possible ideas:</a:t>
            </a:r>
          </a:p>
        </p:txBody>
      </p:sp>
      <p:sp>
        <p:nvSpPr>
          <p:cNvPr id="71682" name="文本占位符 7168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zh-CN" altLang="en-US" dirty="0"/>
              <a:t>爱美之心人皆有之。</a:t>
            </a:r>
            <a:endParaRPr lang="en-US" altLang="zh-CN" dirty="0"/>
          </a:p>
          <a:p>
            <a:endParaRPr lang="zh-CN" altLang="en-US" dirty="0"/>
          </a:p>
          <a:p>
            <a:r>
              <a:rPr lang="zh-CN" altLang="en-US" dirty="0"/>
              <a:t>“欲把西湖比西子，浓妆淡抹总相宜。”</a:t>
            </a:r>
          </a:p>
          <a:p>
            <a:pPr>
              <a:buNone/>
            </a:pPr>
            <a:r>
              <a:rPr lang="zh-CN" altLang="en-US" dirty="0"/>
              <a:t>    清水出芙蓉，天然去雕饰。</a:t>
            </a:r>
            <a:endParaRPr lang="en-US" altLang="zh-CN" dirty="0"/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r>
              <a:rPr lang="zh-CN" altLang="en-US" dirty="0"/>
              <a:t>   腹有诗书气自华！内在美、心灵美更重要。</a:t>
            </a:r>
          </a:p>
          <a:p>
            <a:pPr>
              <a:buNone/>
            </a:pP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群星 - Yesterday Once More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2438" y="3119438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2F6D203-90AD-4D98-BE57-343AFF2D3D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Listen  to a  beautiful English song:</a:t>
            </a:r>
          </a:p>
          <a:p>
            <a:pPr marL="0" indent="0">
              <a:buNone/>
            </a:pPr>
            <a:r>
              <a:rPr lang="en-US" altLang="zh-CN" dirty="0"/>
              <a:t>    Yesterday  Once  More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Enjoy  the  beauty of  music.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3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Architectural  beauty</a:t>
            </a:r>
          </a:p>
        </p:txBody>
      </p:sp>
      <p:pic>
        <p:nvPicPr>
          <p:cNvPr id="9218" name="内容占位符 921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3913" y="1417638"/>
            <a:ext cx="5473700" cy="5456237"/>
          </a:xfrm>
          <a:ln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标题 737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800">
                <a:solidFill>
                  <a:srgbClr val="FF0000"/>
                </a:solidFill>
              </a:rPr>
              <a:t>Homework</a:t>
            </a:r>
          </a:p>
        </p:txBody>
      </p:sp>
      <p:sp>
        <p:nvSpPr>
          <p:cNvPr id="73730" name="文本占位符 7373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en-US" altLang="zh-CN"/>
              <a:t>Read aloud the text and remember the new words;</a:t>
            </a:r>
          </a:p>
          <a:p>
            <a:endParaRPr lang="en-US" altLang="zh-CN"/>
          </a:p>
          <a:p>
            <a:r>
              <a:rPr lang="en-US" altLang="zh-CN"/>
              <a:t>Preview the grammer;</a:t>
            </a:r>
          </a:p>
          <a:p>
            <a:endParaRPr lang="en-US" altLang="zh-CN"/>
          </a:p>
          <a:p>
            <a:r>
              <a:rPr lang="en-US" altLang="zh-CN"/>
              <a:t>A writing task:My Views on Beauty.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标题 747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Bye-bye!</a:t>
            </a:r>
          </a:p>
        </p:txBody>
      </p:sp>
      <p:sp>
        <p:nvSpPr>
          <p:cNvPr id="74754" name="文本占位符 7475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pPr algn="ctr">
              <a:buNone/>
            </a:pPr>
            <a:r>
              <a:rPr lang="en-US" altLang="zh-CN" dirty="0"/>
              <a:t>Thanks   a    lot!</a:t>
            </a:r>
          </a:p>
        </p:txBody>
      </p:sp>
      <p:sp>
        <p:nvSpPr>
          <p:cNvPr id="74756" name="矩形 74755"/>
          <p:cNvSpPr/>
          <p:nvPr/>
        </p:nvSpPr>
        <p:spPr>
          <a:xfrm>
            <a:off x="3162300" y="2360599"/>
            <a:ext cx="2819400" cy="213520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 fontAlgn="base"/>
            <a:r>
              <a:rPr lang="zh-CN" altLang="en-US" sz="4800" b="1" strike="noStrike" noProof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5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ea"/>
              </a:rPr>
              <a:t>Bye-bye!</a:t>
            </a:r>
            <a:endParaRPr lang="zh-CN" altLang="en-US" sz="4800" b="1" strike="noStrike" noProof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5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  <a:p>
            <a:pPr algn="ctr" fontAlgn="base"/>
            <a:r>
              <a:rPr lang="zh-CN" altLang="en-US" sz="4800" b="1" strike="noStrike" noProof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5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ea"/>
              </a:rPr>
              <a:t>Thanks a lot!</a:t>
            </a:r>
            <a:endParaRPr lang="zh-CN" altLang="en-US" sz="4800" b="1" strike="noStrike" noProof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5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占位符 10241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ln/>
        </p:spPr>
        <p:txBody>
          <a:bodyPr anchor="t"/>
          <a:lstStyle/>
          <a:p>
            <a:r>
              <a:rPr lang="zh-CN" altLang="en-US" sz="2800" dirty="0"/>
              <a:t>Yangpu Suspension Bridge</a:t>
            </a:r>
          </a:p>
        </p:txBody>
      </p:sp>
      <p:pic>
        <p:nvPicPr>
          <p:cNvPr id="10242" name="内容占位符 10242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519238" y="2679700"/>
            <a:ext cx="2444750" cy="3327400"/>
          </a:xfrm>
          <a:ln/>
        </p:spPr>
      </p:pic>
      <p:pic>
        <p:nvPicPr>
          <p:cNvPr id="10243" name="内容占位符 10243"/>
          <p:cNvPicPr>
            <a:picLocks noGrp="1"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4419600" y="2679700"/>
            <a:ext cx="4433888" cy="3327400"/>
          </a:xfrm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u="sng" dirty="0">
                <a:solidFill>
                  <a:srgbClr val="FF0000"/>
                </a:solidFill>
              </a:rPr>
              <a:t>Women'  beauty</a:t>
            </a:r>
          </a:p>
        </p:txBody>
      </p:sp>
      <p:pic>
        <p:nvPicPr>
          <p:cNvPr id="11266" name="内容占位符 1126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25550" y="2101850"/>
            <a:ext cx="3562350" cy="2673350"/>
          </a:xfrm>
          <a:ln/>
        </p:spPr>
      </p:pic>
      <p:pic>
        <p:nvPicPr>
          <p:cNvPr id="11267" name="内容占位符 1126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38763" y="2101850"/>
            <a:ext cx="3562350" cy="2673350"/>
          </a:xfrm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726</Words>
  <Application>Microsoft Office PowerPoint</Application>
  <PresentationFormat>全屏显示(4:3)</PresentationFormat>
  <Paragraphs>125</Paragraphs>
  <Slides>71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6" baseType="lpstr">
      <vt:lpstr>华文行楷</vt:lpstr>
      <vt:lpstr>宋体</vt:lpstr>
      <vt:lpstr>微软雅黑</vt:lpstr>
      <vt:lpstr>Arial</vt:lpstr>
      <vt:lpstr>默认设计模板</vt:lpstr>
      <vt:lpstr>What's      Beauty?</vt:lpstr>
      <vt:lpstr>Look  at  the  pictures.</vt:lpstr>
      <vt:lpstr>PowerPoint 演示文稿</vt:lpstr>
      <vt:lpstr>PowerPoint 演示文稿</vt:lpstr>
      <vt:lpstr>A  maganificent waterfall</vt:lpstr>
      <vt:lpstr>Yellow  Mountain  pinetrees</vt:lpstr>
      <vt:lpstr>Architectural  beauty</vt:lpstr>
      <vt:lpstr>PowerPoint 演示文稿</vt:lpstr>
      <vt:lpstr>Women'  beauty</vt:lpstr>
      <vt:lpstr>PowerPoint 演示文稿</vt:lpstr>
      <vt:lpstr>PowerPoint 演示文稿</vt:lpstr>
      <vt:lpstr>PowerPoint 演示文稿</vt:lpstr>
      <vt:lpstr>PowerPoint 演示文稿</vt:lpstr>
      <vt:lpstr>Men's  beauty</vt:lpstr>
      <vt:lpstr>PowerPoint 演示文稿</vt:lpstr>
      <vt:lpstr>Sporting   beauty</vt:lpstr>
      <vt:lpstr>PowerPoint 演示文稿</vt:lpstr>
      <vt:lpstr>Inner  Beauty</vt:lpstr>
      <vt:lpstr>PowerPoint 演示文稿</vt:lpstr>
      <vt:lpstr>PowerPoint 演示文稿</vt:lpstr>
      <vt:lpstr>Beauty  of  Literature</vt:lpstr>
      <vt:lpstr>青玉案·元夕 - 辛弃疾</vt:lpstr>
      <vt:lpstr>A short discussion:    What’s beauty?</vt:lpstr>
      <vt:lpstr>Some possible answers:</vt:lpstr>
      <vt:lpstr>Presentation</vt:lpstr>
      <vt:lpstr>Fast reading</vt:lpstr>
      <vt:lpstr>PowerPoint 演示文稿</vt:lpstr>
      <vt:lpstr>PowerPoint 演示文稿</vt:lpstr>
      <vt:lpstr>Careful reading</vt:lpstr>
      <vt:lpstr>Answers:</vt:lpstr>
      <vt:lpstr>Deal with the language difficuties: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Voice your opinion</vt:lpstr>
      <vt:lpstr>Topic 3.What's your view on artificial beauty?</vt:lpstr>
      <vt:lpstr>Several possible ideas:</vt:lpstr>
      <vt:lpstr>PowerPoint 演示文稿</vt:lpstr>
      <vt:lpstr>Homework</vt:lpstr>
      <vt:lpstr>Bye-bye!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short discussion:what’s </dc:title>
  <dc:creator>Admin</dc:creator>
  <cp:lastModifiedBy>刘 盛銮</cp:lastModifiedBy>
  <cp:revision>26</cp:revision>
  <dcterms:created xsi:type="dcterms:W3CDTF">2012-03-05T08:06:00Z</dcterms:created>
  <dcterms:modified xsi:type="dcterms:W3CDTF">2018-05-05T07:22:21Z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